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Muli"/>
      <p:regular r:id="rId53"/>
      <p:bold r:id="rId54"/>
      <p:italic r:id="rId55"/>
      <p:boldItalic r:id="rId56"/>
    </p:embeddedFont>
    <p:embeddedFont>
      <p:font typeface="Proxima Nova"/>
      <p:regular r:id="rId57"/>
      <p:bold r:id="rId58"/>
      <p:italic r:id="rId59"/>
      <p:boldItalic r:id="rId60"/>
    </p:embeddedFont>
    <p:embeddedFont>
      <p:font typeface="Average"/>
      <p:regular r:id="rId61"/>
    </p:embeddedFont>
    <p:embeddedFont>
      <p:font typeface="Oswald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-regular.fntdata"/><Relationship Id="rId61" Type="http://schemas.openxmlformats.org/officeDocument/2006/relationships/font" Target="fonts/Average-regular.fntdata"/><Relationship Id="rId20" Type="http://schemas.openxmlformats.org/officeDocument/2006/relationships/slide" Target="slides/slide14.xml"/><Relationship Id="rId63" Type="http://schemas.openxmlformats.org/officeDocument/2006/relationships/font" Target="fonts/Oswa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Muli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uli-italic.fntdata"/><Relationship Id="rId10" Type="http://schemas.openxmlformats.org/officeDocument/2006/relationships/slide" Target="slides/slide4.xml"/><Relationship Id="rId54" Type="http://schemas.openxmlformats.org/officeDocument/2006/relationships/font" Target="fonts/Muli-bold.fntdata"/><Relationship Id="rId13" Type="http://schemas.openxmlformats.org/officeDocument/2006/relationships/slide" Target="slides/slide7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56" Type="http://schemas.openxmlformats.org/officeDocument/2006/relationships/font" Target="fonts/Muli-boldItalic.fntdata"/><Relationship Id="rId15" Type="http://schemas.openxmlformats.org/officeDocument/2006/relationships/slide" Target="slides/slide9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0eedde613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0eedde61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106974e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106974e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f70d8a0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f70d8a0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f40018bf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f40018bf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Protocolo 10 años de antiguedad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SPF authorizes and verifies addresses at the mail transport level (SMTP) between two MTAs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 las acciones que hacer en caso de fallo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f40018bf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f40018bf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SRS for forwarding MTAs to rewrite the sender envelope from address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f40018bf0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f40018bf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survive email forwarding &gt; dependiendo de lo que sender elija a firmar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229c697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229c69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 &gt; clave privada que se utiliza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229c697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229c697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que recive el correo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229c6971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229c6971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f70d8a09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f70d8a09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229c6971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229c6971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0eedde613_1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0eedde613_1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Experiencias pasadas de trabajo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229c6971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229c6971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229c6971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229c6971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229c6971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229c6971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38d6b6f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38d6b6f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229c6971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229c6971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Reciben el correo que hacer si no hay alineamiento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f70d8a09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f70d8a09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229c6971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229c6971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0eedde613_4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0eedde613_4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106974ed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106974ed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106974ed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106974ed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permite ejecutar codigo sin la necesidad de tener servidores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0eedde613_4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0eedde613_4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Charla no esta relacionada.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229c6971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229c6971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06974ed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06974ed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229c6971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229c6971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229c6971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229c6971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229c6971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229c6971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106974ed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106974ed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f70d8a09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f70d8a09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0eedde613_4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0eedde613_4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out the IPs for the mailing services used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229c6971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229c6971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229c6971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229c6971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106974e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106974e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Punto de partida - Typeform problemas de entrega de correos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 de zero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229c6971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229c6971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f70d8a09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f70d8a09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229c6971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229c6971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106974ed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106974ed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transactional email to marketing as much as possible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f70d8a09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f70d8a09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transactional email to marketing as much as possible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f70d8a09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f70d8a09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transactional email to marketing as much as possible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7e4c4ceb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37e4c4ceb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f70d8a09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f70d8a09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106974e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106974e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106974ed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106974ed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 User Agent &gt; Cliente de correo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 Transfer Agent &gt; Email server / tienda de correos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106974ed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106974ed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que mandamos al buzon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106974ed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106974e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tell us who is the author of the email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peform_them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iphy.gif"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9648" y="-50325"/>
            <a:ext cx="9410000" cy="52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/>
        </p:nvSpPr>
        <p:spPr>
          <a:xfrm>
            <a:off x="3543873" y="4259825"/>
            <a:ext cx="1790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23" y="3147530"/>
            <a:ext cx="1374250" cy="16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-19352" y="3106550"/>
            <a:ext cx="29718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242499" y="3482400"/>
            <a:ext cx="35637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7404A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Title</a:t>
            </a:r>
            <a:endParaRPr b="1" sz="2000">
              <a:solidFill>
                <a:srgbClr val="3740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6th Sep, 2016</a:t>
            </a:r>
            <a:endParaRPr b="1" sz="2000">
              <a:solidFill>
                <a:srgbClr val="3740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48" y="422049"/>
            <a:ext cx="780550" cy="7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07" name="Google Shape;107;p2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6542" y="378319"/>
            <a:ext cx="383300" cy="3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/>
        </p:nvSpPr>
        <p:spPr>
          <a:xfrm>
            <a:off x="915100" y="278900"/>
            <a:ext cx="7965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7404A"/>
                </a:solidFill>
                <a:latin typeface="Proxima Nova"/>
                <a:ea typeface="Proxima Nova"/>
                <a:cs typeface="Proxima Nova"/>
                <a:sym typeface="Proxima Nova"/>
              </a:rPr>
              <a:t>Plain vanilla slide.</a:t>
            </a:r>
            <a:endParaRPr b="1" sz="2400">
              <a:solidFill>
                <a:srgbClr val="3740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915100" y="1006900"/>
            <a:ext cx="76077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04A"/>
              </a:buClr>
              <a:buSzPts val="2000"/>
              <a:buFont typeface="Proxima Nova"/>
              <a:buChar char="→"/>
            </a:pPr>
            <a:r>
              <a:rPr lang="en" sz="2000">
                <a:solidFill>
                  <a:srgbClr val="37404A"/>
                </a:solidFill>
                <a:latin typeface="Proxima Nova"/>
                <a:ea typeface="Proxima Nova"/>
                <a:cs typeface="Proxima Nova"/>
                <a:sym typeface="Proxima Nova"/>
              </a:rPr>
              <a:t>Bullet point</a:t>
            </a:r>
            <a:endParaRPr sz="2000">
              <a:solidFill>
                <a:srgbClr val="3740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404A"/>
              </a:buClr>
              <a:buSzPts val="2000"/>
              <a:buFont typeface="Proxima Nova"/>
              <a:buChar char="→"/>
            </a:pPr>
            <a:r>
              <a:rPr lang="en" sz="2000">
                <a:solidFill>
                  <a:srgbClr val="37404A"/>
                </a:solidFill>
                <a:latin typeface="Proxima Nova"/>
                <a:ea typeface="Proxima Nova"/>
                <a:cs typeface="Proxima Nova"/>
                <a:sym typeface="Proxima Nova"/>
              </a:rPr>
              <a:t>Bullet point</a:t>
            </a:r>
            <a:endParaRPr sz="2000">
              <a:solidFill>
                <a:srgbClr val="3740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37404A"/>
              </a:buClr>
              <a:buSzPts val="2000"/>
              <a:buFont typeface="Proxima Nova"/>
              <a:buChar char="→"/>
            </a:pPr>
            <a:r>
              <a:rPr lang="en" sz="2000">
                <a:solidFill>
                  <a:srgbClr val="37404A"/>
                </a:solidFill>
                <a:latin typeface="Proxima Nova"/>
                <a:ea typeface="Proxima Nova"/>
                <a:cs typeface="Proxima Nova"/>
                <a:sym typeface="Proxima Nova"/>
              </a:rPr>
              <a:t>Bullet point</a:t>
            </a:r>
            <a:endParaRPr sz="2000">
              <a:solidFill>
                <a:srgbClr val="3740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9" name="Google Shape;139;p3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44" name="Google Shape;144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" name="Google Shape;147;p3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ools.ietf.org/html/rfc5322" TargetMode="External"/><Relationship Id="rId4" Type="http://schemas.openxmlformats.org/officeDocument/2006/relationships/hyperlink" Target="https://tools.ietf.org/html/rfc532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alejandro.omanzanera@gmail.com" TargetMode="External"/><Relationship Id="rId4" Type="http://schemas.openxmlformats.org/officeDocument/2006/relationships/hyperlink" Target="http://www.linkedin.com/in/aortuno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gif"/><Relationship Id="rId4" Type="http://schemas.openxmlformats.org/officeDocument/2006/relationships/hyperlink" Target="mailto:alejandro.omanzanera@gmail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mailto:bob@example.com" TargetMode="External"/><Relationship Id="rId5" Type="http://schemas.openxmlformats.org/officeDocument/2006/relationships/hyperlink" Target="mailto:alice@wonderland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55" name="Google Shape;155;p37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7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Incorporando DMARC a tu arsenal Threat Intel</a:t>
            </a:r>
            <a:endParaRPr sz="3600"/>
          </a:p>
        </p:txBody>
      </p:sp>
      <p:sp>
        <p:nvSpPr>
          <p:cNvPr id="157" name="Google Shape;157;p37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 Ortuño</a:t>
            </a:r>
            <a:endParaRPr/>
          </a:p>
        </p:txBody>
      </p:sp>
      <p:sp>
        <p:nvSpPr>
          <p:cNvPr id="158" name="Google Shape;158;p37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NavajaNegra 2018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@aomanzanera</a:t>
            </a:r>
            <a:endParaRPr sz="1800"/>
          </a:p>
        </p:txBody>
      </p:sp>
      <p:cxnSp>
        <p:nvCxnSpPr>
          <p:cNvPr id="159" name="Google Shape;159;p37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SMTP WEAKNESSES</a:t>
            </a:r>
            <a:endParaRPr/>
          </a:p>
        </p:txBody>
      </p:sp>
      <p:sp>
        <p:nvSpPr>
          <p:cNvPr id="238" name="Google Shape;238;p46"/>
          <p:cNvSpPr txBox="1"/>
          <p:nvPr/>
        </p:nvSpPr>
        <p:spPr>
          <a:xfrm>
            <a:off x="1572900" y="1387125"/>
            <a:ext cx="5998200" cy="12111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SMTP does not provide </a:t>
            </a:r>
            <a:r>
              <a:rPr b="1" i="1"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authenticity</a:t>
            </a:r>
            <a:r>
              <a:rPr i="1"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integrity</a:t>
            </a:r>
            <a:r>
              <a:rPr i="1"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b="1" i="1"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confidentiality</a:t>
            </a:r>
            <a:r>
              <a:rPr i="1"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of emails</a:t>
            </a:r>
            <a:endParaRPr i="1"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SMTP WEAKNESSES</a:t>
            </a:r>
            <a:endParaRPr/>
          </a:p>
        </p:txBody>
      </p:sp>
      <p:sp>
        <p:nvSpPr>
          <p:cNvPr id="244" name="Google Shape;244;p47"/>
          <p:cNvSpPr txBox="1"/>
          <p:nvPr/>
        </p:nvSpPr>
        <p:spPr>
          <a:xfrm>
            <a:off x="1572900" y="1387125"/>
            <a:ext cx="5998200" cy="12111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25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SMTP does not provide</a:t>
            </a:r>
            <a:r>
              <a:rPr i="1" lang="en" sz="25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i="1" lang="en" sz="25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authenticity</a:t>
            </a:r>
            <a:r>
              <a:rPr i="1"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 sz="25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integrity</a:t>
            </a:r>
            <a:r>
              <a:rPr i="1" lang="en" sz="25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b="1" i="1" lang="en" sz="25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confidentiality</a:t>
            </a:r>
            <a:r>
              <a:rPr i="1" lang="en" sz="25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of emails</a:t>
            </a:r>
            <a:endParaRPr i="1" sz="2500">
              <a:solidFill>
                <a:srgbClr val="B7B7B7"/>
              </a:solidFill>
            </a:endParaRPr>
          </a:p>
        </p:txBody>
      </p:sp>
      <p:sp>
        <p:nvSpPr>
          <p:cNvPr id="245" name="Google Shape;245;p47"/>
          <p:cNvSpPr txBox="1"/>
          <p:nvPr/>
        </p:nvSpPr>
        <p:spPr>
          <a:xfrm>
            <a:off x="1572900" y="2967625"/>
            <a:ext cx="5998200" cy="1648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Sender Policy Framework (</a:t>
            </a: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SPF)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DomainKeys Identified Mail (DKIM)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Domain-based Message Authentication, Reporting and Conformance (DMARC)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4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SENDER POLICY FRAMEWORK (SPF)</a:t>
            </a:r>
            <a:endParaRPr/>
          </a:p>
        </p:txBody>
      </p:sp>
      <p:pic>
        <p:nvPicPr>
          <p:cNvPr id="251" name="Google Shape;2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350" y="2013172"/>
            <a:ext cx="610530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50" y="2811175"/>
            <a:ext cx="8839199" cy="67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412" y="3841600"/>
            <a:ext cx="1591175" cy="11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8"/>
          <p:cNvSpPr txBox="1"/>
          <p:nvPr>
            <p:ph idx="1" type="body"/>
          </p:nvPr>
        </p:nvSpPr>
        <p:spPr>
          <a:xfrm>
            <a:off x="311700" y="1152475"/>
            <a:ext cx="8520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</a:t>
            </a:r>
            <a:r>
              <a:rPr lang="en"/>
              <a:t>authorized used domain on SMTP HELO and Envelope FROM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SPF PITFALLS</a:t>
            </a:r>
            <a:endParaRPr/>
          </a:p>
        </p:txBody>
      </p:sp>
      <p:sp>
        <p:nvSpPr>
          <p:cNvPr id="260" name="Google Shape;26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(visible) not checked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spoofing protection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Forwarding can break SPF  (Sender Rewriting Scheme (SRS))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SPF presence or lack does not impact deliverability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DOMAINKEYS IDENTIFIED MAIL (DKIM)</a:t>
            </a:r>
            <a:endParaRPr/>
          </a:p>
        </p:txBody>
      </p:sp>
      <p:sp>
        <p:nvSpPr>
          <p:cNvPr id="266" name="Google Shape;26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asymmetric keys to authenticate email messages.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Sender MTA can decide what to sign (headers / body)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Adds integrity to the message content.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FROM header field MUST be signed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survive email forwarding - not always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00" y="633550"/>
            <a:ext cx="7134794" cy="402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51"/>
          <p:cNvGrpSpPr/>
          <p:nvPr/>
        </p:nvGrpSpPr>
        <p:grpSpPr>
          <a:xfrm>
            <a:off x="654825" y="1055200"/>
            <a:ext cx="6975925" cy="3605350"/>
            <a:chOff x="641600" y="1312050"/>
            <a:chExt cx="6975925" cy="3605350"/>
          </a:xfrm>
        </p:grpSpPr>
        <p:sp>
          <p:nvSpPr>
            <p:cNvPr id="273" name="Google Shape;273;p51"/>
            <p:cNvSpPr/>
            <p:nvPr/>
          </p:nvSpPr>
          <p:spPr>
            <a:xfrm>
              <a:off x="1576050" y="1312050"/>
              <a:ext cx="1188000" cy="383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1"/>
            <p:cNvSpPr/>
            <p:nvPr/>
          </p:nvSpPr>
          <p:spPr>
            <a:xfrm>
              <a:off x="1698525" y="2785900"/>
              <a:ext cx="5919000" cy="21315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1"/>
            <p:cNvSpPr txBox="1"/>
            <p:nvPr/>
          </p:nvSpPr>
          <p:spPr>
            <a:xfrm>
              <a:off x="1004600" y="1680750"/>
              <a:ext cx="2302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FROM</a:t>
              </a:r>
              <a:endParaRPr b="1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1"/>
            <p:cNvSpPr/>
            <p:nvPr/>
          </p:nvSpPr>
          <p:spPr>
            <a:xfrm>
              <a:off x="2764050" y="1312050"/>
              <a:ext cx="883500" cy="383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1"/>
            <p:cNvSpPr txBox="1"/>
            <p:nvPr/>
          </p:nvSpPr>
          <p:spPr>
            <a:xfrm>
              <a:off x="3761800" y="1326750"/>
              <a:ext cx="2302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Selector</a:t>
              </a:r>
              <a:endParaRPr b="1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1"/>
            <p:cNvSpPr txBox="1"/>
            <p:nvPr/>
          </p:nvSpPr>
          <p:spPr>
            <a:xfrm>
              <a:off x="641600" y="3331375"/>
              <a:ext cx="2302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Signature</a:t>
              </a:r>
              <a:endParaRPr b="1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DKIM DOMAIN CONFIGURATION</a:t>
            </a:r>
            <a:endParaRPr/>
          </a:p>
        </p:txBody>
      </p:sp>
      <p:pic>
        <p:nvPicPr>
          <p:cNvPr id="284" name="Google Shape;2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25" y="1262025"/>
            <a:ext cx="7340751" cy="15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DKIM PITFALLS</a:t>
            </a:r>
            <a:endParaRPr/>
          </a:p>
        </p:txBody>
      </p:sp>
      <p:sp>
        <p:nvSpPr>
          <p:cNvPr id="290" name="Google Shape;29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action on invalid signature on protocol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replay protection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authenticates the signer, not the sender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depends on the secrecy of the private keys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53"/>
          <p:cNvGrpSpPr/>
          <p:nvPr/>
        </p:nvGrpSpPr>
        <p:grpSpPr>
          <a:xfrm>
            <a:off x="603125" y="3027925"/>
            <a:ext cx="8056500" cy="1613075"/>
            <a:chOff x="603125" y="3027925"/>
            <a:chExt cx="8056500" cy="1613075"/>
          </a:xfrm>
        </p:grpSpPr>
        <p:sp>
          <p:nvSpPr>
            <p:cNvPr id="292" name="Google Shape;292;p53"/>
            <p:cNvSpPr txBox="1"/>
            <p:nvPr/>
          </p:nvSpPr>
          <p:spPr>
            <a:xfrm>
              <a:off x="603125" y="3493500"/>
              <a:ext cx="8056500" cy="114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DKIM has some degree of  assurance that the</a:t>
              </a:r>
              <a:r>
                <a:rPr lang="en" sz="1800">
                  <a:solidFill>
                    <a:srgbClr val="FFFFFF"/>
                  </a:solidFill>
                  <a:uFill>
                    <a:noFill/>
                  </a:uFill>
                  <a:latin typeface="Average"/>
                  <a:ea typeface="Average"/>
                  <a:cs typeface="Average"/>
                  <a:sym typeface="Average"/>
                  <a:hlinkClick r:id="rId3"/>
                </a:rPr>
                <a:t> </a:t>
              </a:r>
              <a:r>
                <a:rPr lang="en" sz="18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FROM field is </a:t>
              </a:r>
              <a:r>
                <a:rPr lang="en" sz="1800" u="sng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likely to be valid</a:t>
              </a:r>
              <a:r>
                <a:rPr lang="en" sz="18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. </a:t>
              </a:r>
              <a:endParaRPr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Still, presumptions of the</a:t>
              </a:r>
              <a:r>
                <a:rPr lang="en" sz="1800">
                  <a:solidFill>
                    <a:srgbClr val="FFFFFF"/>
                  </a:solidFill>
                  <a:uFill>
                    <a:noFill/>
                  </a:uFill>
                  <a:latin typeface="Average"/>
                  <a:ea typeface="Average"/>
                  <a:cs typeface="Average"/>
                  <a:sym typeface="Average"/>
                  <a:hlinkClick r:id="rId4"/>
                </a:rPr>
                <a:t> </a:t>
              </a:r>
              <a:r>
                <a:rPr lang="en" sz="18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FROM  field </a:t>
              </a:r>
              <a:r>
                <a:rPr lang="en" sz="1800" u="sng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validity remain a concern</a:t>
              </a:r>
              <a:r>
                <a:rPr lang="en" sz="18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.</a:t>
              </a:r>
              <a:endParaRPr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3"/>
            <p:cNvSpPr txBox="1"/>
            <p:nvPr/>
          </p:nvSpPr>
          <p:spPr>
            <a:xfrm>
              <a:off x="793325" y="3027925"/>
              <a:ext cx="73410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DKIM </a:t>
              </a:r>
              <a:r>
                <a:rPr lang="en" sz="1800">
                  <a:solidFill>
                    <a:srgbClr val="FF0000"/>
                  </a:solidFill>
                </a:rPr>
                <a:t>RFC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99" name="Google Shape;29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Email Intro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b="1" lang="en" u="sng">
                <a:solidFill>
                  <a:srgbClr val="FFFFFF"/>
                </a:solidFill>
              </a:rPr>
              <a:t>DMARC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Serverless Solution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Threat Intel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Conclusions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DMARC TO THE RESCUE</a:t>
            </a:r>
            <a:endParaRPr/>
          </a:p>
        </p:txBody>
      </p:sp>
      <p:sp>
        <p:nvSpPr>
          <p:cNvPr id="305" name="Google Shape;305;p55"/>
          <p:cNvSpPr txBox="1"/>
          <p:nvPr>
            <p:ph idx="1" type="body"/>
          </p:nvPr>
        </p:nvSpPr>
        <p:spPr>
          <a:xfrm>
            <a:off x="311700" y="1152475"/>
            <a:ext cx="8520600" cy="20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Domain-based Message </a:t>
            </a:r>
            <a:r>
              <a:rPr lang="en" u="sng">
                <a:solidFill>
                  <a:srgbClr val="FFFFFF"/>
                </a:solidFill>
              </a:rPr>
              <a:t>Authentication</a:t>
            </a:r>
            <a:r>
              <a:rPr lang="en"/>
              <a:t>, </a:t>
            </a:r>
            <a:r>
              <a:rPr lang="en" u="sng">
                <a:solidFill>
                  <a:srgbClr val="FFFFFF"/>
                </a:solidFill>
              </a:rPr>
              <a:t>Reporting</a:t>
            </a:r>
            <a:r>
              <a:rPr lang="en"/>
              <a:t> and </a:t>
            </a:r>
            <a:r>
              <a:rPr lang="en" u="sng">
                <a:solidFill>
                  <a:srgbClr val="FFFFFF"/>
                </a:solidFill>
              </a:rPr>
              <a:t>Conformance</a:t>
            </a:r>
            <a:r>
              <a:rPr lang="en"/>
              <a:t> (policy)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Unifies SPF and DKIM into common framework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DNS TXT record for FROM domain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</a:t>
            </a:r>
            <a:r>
              <a:rPr lang="en" u="sng">
                <a:solidFill>
                  <a:srgbClr val="FFFFFF"/>
                </a:solidFill>
              </a:rPr>
              <a:t>alignment</a:t>
            </a:r>
            <a:r>
              <a:rPr lang="en"/>
              <a:t> between SPF, DKIM and FROM 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(SPF pass AND aligned) OR (DKIM pass AND aligned)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WHOAMI?</a:t>
            </a:r>
            <a:endParaRPr/>
          </a:p>
        </p:txBody>
      </p:sp>
      <p:sp>
        <p:nvSpPr>
          <p:cNvPr id="165" name="Google Shape;165;p38"/>
          <p:cNvSpPr txBox="1"/>
          <p:nvPr>
            <p:ph idx="1" type="body"/>
          </p:nvPr>
        </p:nvSpPr>
        <p:spPr>
          <a:xfrm>
            <a:off x="2833200" y="1190300"/>
            <a:ext cx="40764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Alejandro Ortuño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Security Architect</a:t>
            </a:r>
            <a:r>
              <a:rPr lang="en" sz="1600"/>
              <a:t> @ Typeform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Previous: Cisco, Rackspace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Co-Organizer BCN CyberSec Meetup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Twitter: </a:t>
            </a:r>
            <a:r>
              <a:rPr lang="en" sz="1600">
                <a:solidFill>
                  <a:srgbClr val="FFD966"/>
                </a:solidFill>
              </a:rPr>
              <a:t>@aomanzanera</a:t>
            </a:r>
            <a:endParaRPr sz="1600">
              <a:solidFill>
                <a:srgbClr val="FFD9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Email: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alejandro.omanzanera@gmail.com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Linkedin: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www.linkedin.com/in/aortuno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225" y="1364625"/>
            <a:ext cx="2271450" cy="22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6750" y="3232825"/>
            <a:ext cx="1547251" cy="19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SPF ALIGNED</a:t>
            </a:r>
            <a:endParaRPr/>
          </a:p>
        </p:txBody>
      </p:sp>
      <p:pic>
        <p:nvPicPr>
          <p:cNvPr id="311" name="Google Shape;311;p56"/>
          <p:cNvPicPr preferRelativeResize="0"/>
          <p:nvPr/>
        </p:nvPicPr>
        <p:blipFill rotWithShape="1">
          <a:blip r:embed="rId3">
            <a:alphaModFix/>
          </a:blip>
          <a:srcRect b="15239" l="7127" r="6895" t="19242"/>
          <a:stretch/>
        </p:blipFill>
        <p:spPr>
          <a:xfrm>
            <a:off x="311701" y="1365525"/>
            <a:ext cx="2717774" cy="20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6"/>
          <p:cNvSpPr txBox="1"/>
          <p:nvPr/>
        </p:nvSpPr>
        <p:spPr>
          <a:xfrm>
            <a:off x="3029475" y="1305613"/>
            <a:ext cx="46692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Return-Path:</a:t>
            </a:r>
            <a:r>
              <a:rPr b="1" lang="en">
                <a:solidFill>
                  <a:srgbClr val="D9D9D9"/>
                </a:solidFill>
              </a:rPr>
              <a:t> postmaster@example.com 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Authentication-Results:</a:t>
            </a:r>
            <a:r>
              <a:rPr b="1" lang="en">
                <a:solidFill>
                  <a:srgbClr val="D9D9D9"/>
                </a:solidFill>
              </a:rPr>
              <a:t> mx.mail.com; spf=pass (mail.com: domain of postmaster@example.com designates 10.1.1.1 as permitted sender) smtp.mail=postmaster@example.com 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From:</a:t>
            </a:r>
            <a:r>
              <a:rPr b="1" lang="en">
                <a:solidFill>
                  <a:srgbClr val="D9D9D9"/>
                </a:solidFill>
              </a:rPr>
              <a:t> "Postmaster"  &lt;postmaster@example.com&gt;</a:t>
            </a:r>
            <a:endParaRPr b="1">
              <a:solidFill>
                <a:srgbClr val="D9D9D9"/>
              </a:solidFill>
            </a:endParaRPr>
          </a:p>
        </p:txBody>
      </p:sp>
      <p:grpSp>
        <p:nvGrpSpPr>
          <p:cNvPr id="313" name="Google Shape;313;p56"/>
          <p:cNvGrpSpPr/>
          <p:nvPr/>
        </p:nvGrpSpPr>
        <p:grpSpPr>
          <a:xfrm>
            <a:off x="3029475" y="1083075"/>
            <a:ext cx="4930025" cy="2886300"/>
            <a:chOff x="2133775" y="968425"/>
            <a:chExt cx="4930025" cy="2886300"/>
          </a:xfrm>
        </p:grpSpPr>
        <p:grpSp>
          <p:nvGrpSpPr>
            <p:cNvPr id="314" name="Google Shape;314;p56"/>
            <p:cNvGrpSpPr/>
            <p:nvPr/>
          </p:nvGrpSpPr>
          <p:grpSpPr>
            <a:xfrm>
              <a:off x="2133775" y="968425"/>
              <a:ext cx="4930025" cy="2886300"/>
              <a:chOff x="2133775" y="968425"/>
              <a:chExt cx="4930025" cy="2886300"/>
            </a:xfrm>
          </p:grpSpPr>
          <p:sp>
            <p:nvSpPr>
              <p:cNvPr id="315" name="Google Shape;315;p56"/>
              <p:cNvSpPr/>
              <p:nvPr/>
            </p:nvSpPr>
            <p:spPr>
              <a:xfrm>
                <a:off x="5214825" y="2786550"/>
                <a:ext cx="1211100" cy="285000"/>
              </a:xfrm>
              <a:prstGeom prst="rect">
                <a:avLst/>
              </a:prstGeom>
              <a:noFill/>
              <a:ln cap="flat" cmpd="sng" w="19050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56"/>
              <p:cNvSpPr txBox="1"/>
              <p:nvPr/>
            </p:nvSpPr>
            <p:spPr>
              <a:xfrm>
                <a:off x="5425950" y="3071550"/>
                <a:ext cx="1524600" cy="5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>
                    <a:solidFill>
                      <a:srgbClr val="38761D"/>
                    </a:solidFill>
                  </a:rPr>
                  <a:t>FROM</a:t>
                </a:r>
                <a:endParaRPr>
                  <a:solidFill>
                    <a:srgbClr val="38761D"/>
                  </a:solidFill>
                </a:endParaRPr>
              </a:p>
            </p:txBody>
          </p:sp>
          <p:sp>
            <p:nvSpPr>
              <p:cNvPr id="317" name="Google Shape;317;p56"/>
              <p:cNvSpPr/>
              <p:nvPr/>
            </p:nvSpPr>
            <p:spPr>
              <a:xfrm>
                <a:off x="4432075" y="1350550"/>
                <a:ext cx="1211100" cy="285000"/>
              </a:xfrm>
              <a:prstGeom prst="rect">
                <a:avLst/>
              </a:prstGeom>
              <a:noFill/>
              <a:ln cap="flat" cmpd="sng" w="19050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56"/>
              <p:cNvSpPr txBox="1"/>
              <p:nvPr/>
            </p:nvSpPr>
            <p:spPr>
              <a:xfrm>
                <a:off x="4765500" y="968425"/>
                <a:ext cx="2298300" cy="5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8761D"/>
                    </a:solidFill>
                  </a:rPr>
                  <a:t>Envelope From</a:t>
                </a:r>
                <a:r>
                  <a:rPr lang="en">
                    <a:solidFill>
                      <a:srgbClr val="38761D"/>
                    </a:solidFill>
                  </a:rPr>
                  <a:t> </a:t>
                </a:r>
                <a:endParaRPr>
                  <a:solidFill>
                    <a:srgbClr val="38761D"/>
                  </a:solidFill>
                </a:endParaRPr>
              </a:p>
            </p:txBody>
          </p:sp>
          <p:sp>
            <p:nvSpPr>
              <p:cNvPr id="319" name="Google Shape;319;p56"/>
              <p:cNvSpPr txBox="1"/>
              <p:nvPr/>
            </p:nvSpPr>
            <p:spPr>
              <a:xfrm>
                <a:off x="2133775" y="3321925"/>
                <a:ext cx="2298300" cy="5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0000"/>
                    </a:solidFill>
                  </a:rPr>
                  <a:t>DKIM Domain = None</a:t>
                </a:r>
                <a:r>
                  <a:rPr lang="en">
                    <a:solidFill>
                      <a:srgbClr val="FF0000"/>
                    </a:solidFill>
                  </a:rPr>
                  <a:t> 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20" name="Google Shape;320;p56"/>
            <p:cNvSpPr/>
            <p:nvPr/>
          </p:nvSpPr>
          <p:spPr>
            <a:xfrm>
              <a:off x="5309100" y="1713600"/>
              <a:ext cx="1211100" cy="2850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1" name="Google Shape;3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63" y="1669754"/>
            <a:ext cx="1681451" cy="12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SPF NOT ALIGNED</a:t>
            </a:r>
            <a:endParaRPr/>
          </a:p>
        </p:txBody>
      </p:sp>
      <p:pic>
        <p:nvPicPr>
          <p:cNvPr id="327" name="Google Shape;327;p57"/>
          <p:cNvPicPr preferRelativeResize="0"/>
          <p:nvPr/>
        </p:nvPicPr>
        <p:blipFill rotWithShape="1">
          <a:blip r:embed="rId3">
            <a:alphaModFix/>
          </a:blip>
          <a:srcRect b="15239" l="7127" r="6895" t="19242"/>
          <a:stretch/>
        </p:blipFill>
        <p:spPr>
          <a:xfrm>
            <a:off x="311701" y="1365525"/>
            <a:ext cx="2717774" cy="20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5" y="1576134"/>
            <a:ext cx="1672275" cy="164982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7"/>
          <p:cNvSpPr txBox="1"/>
          <p:nvPr/>
        </p:nvSpPr>
        <p:spPr>
          <a:xfrm>
            <a:off x="3117050" y="1157550"/>
            <a:ext cx="50592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Return-Path:</a:t>
            </a:r>
            <a:r>
              <a:rPr b="1" lang="en">
                <a:solidFill>
                  <a:srgbClr val="D9D9D9"/>
                </a:solidFill>
              </a:rPr>
              <a:t>postmaster@phish.com 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Authentication-Results:</a:t>
            </a:r>
            <a:r>
              <a:rPr b="1" lang="en">
                <a:solidFill>
                  <a:srgbClr val="D9D9D9"/>
                </a:solidFill>
              </a:rPr>
              <a:t> mx.mail.com; spf=pass (mail.com: domain of postmaster@phish.com designates 10.1.1.1 as permitted sender) smtp.mail=postmaster@example.com; dkim=fail header.i=@example.com 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DKIM-Signature:</a:t>
            </a:r>
            <a:r>
              <a:rPr b="1" lang="en">
                <a:solidFill>
                  <a:srgbClr val="D9D9D9"/>
                </a:solidFill>
              </a:rPr>
              <a:t> v=1; a=rsa-sha256; d=bar.example.com; s=s1024-2011-q2; c=relaxed/simple; q=dns/txt; i=@example.com; t=1337318096; {. . .} 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From:</a:t>
            </a:r>
            <a:r>
              <a:rPr b="1" lang="en">
                <a:solidFill>
                  <a:srgbClr val="D9D9D9"/>
                </a:solidFill>
              </a:rPr>
              <a:t> "Postmaster"   &lt;postmaster@example.com&gt;</a:t>
            </a:r>
            <a:endParaRPr b="1">
              <a:solidFill>
                <a:srgbClr val="D9D9D9"/>
              </a:solidFill>
            </a:endParaRPr>
          </a:p>
        </p:txBody>
      </p:sp>
      <p:grpSp>
        <p:nvGrpSpPr>
          <p:cNvPr id="330" name="Google Shape;330;p57"/>
          <p:cNvGrpSpPr/>
          <p:nvPr/>
        </p:nvGrpSpPr>
        <p:grpSpPr>
          <a:xfrm>
            <a:off x="5353150" y="888050"/>
            <a:ext cx="2552175" cy="3755675"/>
            <a:chOff x="4369875" y="876675"/>
            <a:chExt cx="2552175" cy="3755675"/>
          </a:xfrm>
        </p:grpSpPr>
        <p:sp>
          <p:nvSpPr>
            <p:cNvPr id="331" name="Google Shape;331;p57"/>
            <p:cNvSpPr/>
            <p:nvPr/>
          </p:nvSpPr>
          <p:spPr>
            <a:xfrm>
              <a:off x="5397450" y="1695725"/>
              <a:ext cx="1071300" cy="2850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7"/>
            <p:cNvSpPr txBox="1"/>
            <p:nvPr/>
          </p:nvSpPr>
          <p:spPr>
            <a:xfrm>
              <a:off x="5397450" y="4099550"/>
              <a:ext cx="15246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38761D"/>
                  </a:solidFill>
                </a:rPr>
                <a:t>FROM</a:t>
              </a:r>
              <a:endParaRPr>
                <a:solidFill>
                  <a:srgbClr val="38761D"/>
                </a:solidFill>
              </a:endParaRPr>
            </a:p>
          </p:txBody>
        </p:sp>
        <p:sp>
          <p:nvSpPr>
            <p:cNvPr id="333" name="Google Shape;333;p57"/>
            <p:cNvSpPr/>
            <p:nvPr/>
          </p:nvSpPr>
          <p:spPr>
            <a:xfrm>
              <a:off x="4369875" y="1325900"/>
              <a:ext cx="1211100" cy="2850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7"/>
            <p:cNvSpPr txBox="1"/>
            <p:nvPr/>
          </p:nvSpPr>
          <p:spPr>
            <a:xfrm>
              <a:off x="4623750" y="876675"/>
              <a:ext cx="22983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38761D"/>
                  </a:solidFill>
                </a:rPr>
                <a:t>Envelope </a:t>
              </a:r>
              <a:r>
                <a:rPr b="1" lang="en">
                  <a:solidFill>
                    <a:srgbClr val="38761D"/>
                  </a:solidFill>
                </a:rPr>
                <a:t>From</a:t>
              </a:r>
              <a:r>
                <a:rPr lang="en">
                  <a:solidFill>
                    <a:srgbClr val="38761D"/>
                  </a:solidFill>
                </a:rPr>
                <a:t> </a:t>
              </a:r>
              <a:endParaRPr>
                <a:solidFill>
                  <a:srgbClr val="38761D"/>
                </a:solidFill>
              </a:endParaRPr>
            </a:p>
          </p:txBody>
        </p:sp>
        <p:sp>
          <p:nvSpPr>
            <p:cNvPr id="335" name="Google Shape;335;p57"/>
            <p:cNvSpPr/>
            <p:nvPr/>
          </p:nvSpPr>
          <p:spPr>
            <a:xfrm>
              <a:off x="5466975" y="2382025"/>
              <a:ext cx="1071300" cy="285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7"/>
            <p:cNvSpPr/>
            <p:nvPr/>
          </p:nvSpPr>
          <p:spPr>
            <a:xfrm>
              <a:off x="5257650" y="3814550"/>
              <a:ext cx="1211100" cy="2850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DKIM</a:t>
            </a:r>
            <a:r>
              <a:rPr lang="en"/>
              <a:t> ALIGNED</a:t>
            </a:r>
            <a:endParaRPr/>
          </a:p>
        </p:txBody>
      </p:sp>
      <p:pic>
        <p:nvPicPr>
          <p:cNvPr id="342" name="Google Shape;342;p58"/>
          <p:cNvPicPr preferRelativeResize="0"/>
          <p:nvPr/>
        </p:nvPicPr>
        <p:blipFill rotWithShape="1">
          <a:blip r:embed="rId3">
            <a:alphaModFix/>
          </a:blip>
          <a:srcRect b="15239" l="7127" r="6895" t="19242"/>
          <a:stretch/>
        </p:blipFill>
        <p:spPr>
          <a:xfrm>
            <a:off x="311701" y="1365525"/>
            <a:ext cx="2717774" cy="20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63" y="1669754"/>
            <a:ext cx="1681451" cy="12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8"/>
          <p:cNvSpPr txBox="1"/>
          <p:nvPr/>
        </p:nvSpPr>
        <p:spPr>
          <a:xfrm>
            <a:off x="3193025" y="899588"/>
            <a:ext cx="50592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Return-Path: </a:t>
            </a:r>
            <a:r>
              <a:rPr b="1" lang="en">
                <a:solidFill>
                  <a:srgbClr val="D9D9D9"/>
                </a:solidFill>
              </a:rPr>
              <a:t>postmaster@example.com 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Authentication-Results:</a:t>
            </a:r>
            <a:r>
              <a:rPr b="1" lang="en">
                <a:solidFill>
                  <a:srgbClr val="D9D9D9"/>
                </a:solidFill>
              </a:rPr>
              <a:t> mx.mail.com; spf=neutral (mail.com: domain of postmaster@example.com does not designate 10.1.1.1 as permitted sender) smtp.mail=postmaster@example.com; dkim=pass header.i=@foo.example.com 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DKIM-Signature:</a:t>
            </a:r>
            <a:r>
              <a:rPr b="1" lang="en">
                <a:solidFill>
                  <a:srgbClr val="D9D9D9"/>
                </a:solidFill>
              </a:rPr>
              <a:t> v=1; a=rsa-sha256; d=foo.example.com; s=s1024-2011-q2; c=relaxed/simple; q=dns/txt; i=@foo.example.com; t=1337318096; {. . .} 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From: </a:t>
            </a:r>
            <a:r>
              <a:rPr b="1" lang="en">
                <a:solidFill>
                  <a:srgbClr val="D9D9D9"/>
                </a:solidFill>
              </a:rPr>
              <a:t>"Postmaster"  &lt;postmaster@example.com&gt;</a:t>
            </a:r>
            <a:endParaRPr b="1">
              <a:solidFill>
                <a:srgbClr val="D9D9D9"/>
              </a:solidFill>
            </a:endParaRPr>
          </a:p>
        </p:txBody>
      </p:sp>
      <p:grpSp>
        <p:nvGrpSpPr>
          <p:cNvPr id="345" name="Google Shape;345;p58"/>
          <p:cNvGrpSpPr/>
          <p:nvPr/>
        </p:nvGrpSpPr>
        <p:grpSpPr>
          <a:xfrm>
            <a:off x="6316900" y="1492388"/>
            <a:ext cx="1780800" cy="2936625"/>
            <a:chOff x="5257650" y="1783775"/>
            <a:chExt cx="1780800" cy="2936625"/>
          </a:xfrm>
        </p:grpSpPr>
        <p:grpSp>
          <p:nvGrpSpPr>
            <p:cNvPr id="346" name="Google Shape;346;p58"/>
            <p:cNvGrpSpPr/>
            <p:nvPr/>
          </p:nvGrpSpPr>
          <p:grpSpPr>
            <a:xfrm>
              <a:off x="5257650" y="1783775"/>
              <a:ext cx="1664400" cy="2936625"/>
              <a:chOff x="5257650" y="1695725"/>
              <a:chExt cx="1664400" cy="2936625"/>
            </a:xfrm>
          </p:grpSpPr>
          <p:sp>
            <p:nvSpPr>
              <p:cNvPr id="347" name="Google Shape;347;p58"/>
              <p:cNvSpPr/>
              <p:nvPr/>
            </p:nvSpPr>
            <p:spPr>
              <a:xfrm>
                <a:off x="5397450" y="1695725"/>
                <a:ext cx="1071300" cy="2850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58"/>
              <p:cNvSpPr txBox="1"/>
              <p:nvPr/>
            </p:nvSpPr>
            <p:spPr>
              <a:xfrm>
                <a:off x="5397450" y="4099550"/>
                <a:ext cx="1524600" cy="5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8761D"/>
                    </a:solidFill>
                  </a:rPr>
                  <a:t>FROM</a:t>
                </a:r>
                <a:endParaRPr>
                  <a:solidFill>
                    <a:srgbClr val="38761D"/>
                  </a:solidFill>
                </a:endParaRPr>
              </a:p>
            </p:txBody>
          </p:sp>
          <p:sp>
            <p:nvSpPr>
              <p:cNvPr id="349" name="Google Shape;349;p58"/>
              <p:cNvSpPr/>
              <p:nvPr/>
            </p:nvSpPr>
            <p:spPr>
              <a:xfrm>
                <a:off x="5466975" y="2382025"/>
                <a:ext cx="1071300" cy="285000"/>
              </a:xfrm>
              <a:prstGeom prst="rect">
                <a:avLst/>
              </a:prstGeom>
              <a:noFill/>
              <a:ln cap="flat" cmpd="sng" w="19050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58"/>
              <p:cNvSpPr/>
              <p:nvPr/>
            </p:nvSpPr>
            <p:spPr>
              <a:xfrm>
                <a:off x="5257650" y="3814550"/>
                <a:ext cx="1211100" cy="285000"/>
              </a:xfrm>
              <a:prstGeom prst="rect">
                <a:avLst/>
              </a:prstGeom>
              <a:noFill/>
              <a:ln cap="flat" cmpd="sng" w="19050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" name="Google Shape;351;p58"/>
            <p:cNvSpPr/>
            <p:nvPr/>
          </p:nvSpPr>
          <p:spPr>
            <a:xfrm>
              <a:off x="5257650" y="3109600"/>
              <a:ext cx="1780800" cy="2850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</a:t>
            </a:r>
            <a:endParaRPr/>
          </a:p>
        </p:txBody>
      </p:sp>
      <p:pic>
        <p:nvPicPr>
          <p:cNvPr id="357" name="Google Shape;357;p59"/>
          <p:cNvPicPr preferRelativeResize="0"/>
          <p:nvPr/>
        </p:nvPicPr>
        <p:blipFill rotWithShape="1">
          <a:blip r:embed="rId3">
            <a:alphaModFix/>
          </a:blip>
          <a:srcRect b="0" l="4302" r="4164" t="0"/>
          <a:stretch/>
        </p:blipFill>
        <p:spPr>
          <a:xfrm>
            <a:off x="526313" y="1017725"/>
            <a:ext cx="8091378" cy="36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9"/>
          <p:cNvSpPr txBox="1"/>
          <p:nvPr/>
        </p:nvSpPr>
        <p:spPr>
          <a:xfrm>
            <a:off x="340675" y="4715100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CCCC"/>
                </a:solidFill>
              </a:rPr>
              <a:t>Source: </a:t>
            </a:r>
            <a:r>
              <a:rPr i="1" lang="en">
                <a:solidFill>
                  <a:srgbClr val="CCCCCC"/>
                </a:solidFill>
              </a:rPr>
              <a:t>https://dmarc.globalcyberalliance.org/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CONFORMANCE</a:t>
            </a:r>
            <a:endParaRPr/>
          </a:p>
        </p:txBody>
      </p:sp>
      <p:sp>
        <p:nvSpPr>
          <p:cNvPr id="364" name="Google Shape;364;p60"/>
          <p:cNvSpPr txBox="1"/>
          <p:nvPr/>
        </p:nvSpPr>
        <p:spPr>
          <a:xfrm>
            <a:off x="589050" y="1533125"/>
            <a:ext cx="78771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_dmarc.facebook.com TXT</a:t>
            </a:r>
            <a:endParaRPr b="1" sz="1600">
              <a:solidFill>
                <a:srgbClr val="CCCCCC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</a:rPr>
              <a:t>v</a:t>
            </a:r>
            <a:r>
              <a:rPr b="1" lang="en" sz="1600">
                <a:solidFill>
                  <a:srgbClr val="CCCCCC"/>
                </a:solidFill>
              </a:rPr>
              <a:t> = DMARC1; </a:t>
            </a:r>
            <a:endParaRPr b="1" sz="1600">
              <a:solidFill>
                <a:srgbClr val="CCCCCC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</a:rPr>
              <a:t>p</a:t>
            </a:r>
            <a:r>
              <a:rPr b="1" lang="en" sz="1600">
                <a:solidFill>
                  <a:srgbClr val="CCCCCC"/>
                </a:solidFill>
              </a:rPr>
              <a:t> = reject; </a:t>
            </a:r>
            <a:endParaRPr b="1" sz="1600">
              <a:solidFill>
                <a:srgbClr val="CCCCCC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</a:rPr>
              <a:t>pct</a:t>
            </a:r>
            <a:r>
              <a:rPr b="1" lang="en" sz="1600">
                <a:solidFill>
                  <a:srgbClr val="CCCCCC"/>
                </a:solidFill>
              </a:rPr>
              <a:t> = 100; </a:t>
            </a:r>
            <a:endParaRPr b="1" sz="1600">
              <a:solidFill>
                <a:srgbClr val="CCCCCC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</a:rPr>
              <a:t>rua</a:t>
            </a:r>
            <a:r>
              <a:rPr b="1" lang="en" sz="1600">
                <a:solidFill>
                  <a:srgbClr val="CCCCCC"/>
                </a:solidFill>
              </a:rPr>
              <a:t> = mailto:postmaster@facebook.com; </a:t>
            </a:r>
            <a:endParaRPr b="1" sz="1600">
              <a:solidFill>
                <a:srgbClr val="CCCCCC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</a:rPr>
              <a:t>ruf </a:t>
            </a:r>
            <a:r>
              <a:rPr b="1" lang="en" sz="1600">
                <a:solidFill>
                  <a:srgbClr val="CCCCCC"/>
                </a:solidFill>
              </a:rPr>
              <a:t>= mailto:d@ruf.agari.com;</a:t>
            </a:r>
            <a:endParaRPr b="1" sz="1600">
              <a:solidFill>
                <a:srgbClr val="CCCCCC"/>
              </a:solidFill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589050" y="2959488"/>
            <a:ext cx="3892225" cy="532800"/>
            <a:chOff x="1465150" y="3376313"/>
            <a:chExt cx="3892225" cy="532800"/>
          </a:xfrm>
        </p:grpSpPr>
        <p:pic>
          <p:nvPicPr>
            <p:cNvPr id="366" name="Google Shape;366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5150" y="3376313"/>
              <a:ext cx="532800" cy="53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24575" y="3376313"/>
              <a:ext cx="532800" cy="53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2762700" y="1930625"/>
            <a:ext cx="2842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DBB91"/>
                </a:solidFill>
              </a:rPr>
              <a:t>[none|quarantine|reject]</a:t>
            </a:r>
            <a:endParaRPr b="1" sz="1600">
              <a:solidFill>
                <a:srgbClr val="7DBB9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74" name="Google Shape;37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Email Intro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DMARC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b="1" lang="en" u="sng">
                <a:solidFill>
                  <a:srgbClr val="FFFFFF"/>
                </a:solidFill>
              </a:rPr>
              <a:t>Serverless Solution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Threat Intel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Conclusions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SERVERLESS </a:t>
            </a:r>
            <a:r>
              <a:rPr lang="en"/>
              <a:t>APPROACH</a:t>
            </a:r>
            <a:endParaRPr/>
          </a:p>
        </p:txBody>
      </p:sp>
      <p:sp>
        <p:nvSpPr>
          <p:cNvPr id="380" name="Google Shape;380;p62"/>
          <p:cNvSpPr txBox="1"/>
          <p:nvPr>
            <p:ph idx="1" type="body"/>
          </p:nvPr>
        </p:nvSpPr>
        <p:spPr>
          <a:xfrm>
            <a:off x="311700" y="1152475"/>
            <a:ext cx="8520600" cy="19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Minimum viable product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servers maintenance effort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devops / security expertise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 and alerting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cost $$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DMARCLESS</a:t>
            </a:r>
            <a:endParaRPr/>
          </a:p>
        </p:txBody>
      </p:sp>
      <p:pic>
        <p:nvPicPr>
          <p:cNvPr id="386" name="Google Shape;3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6400"/>
            <a:ext cx="8839200" cy="241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DMARCLESS</a:t>
            </a:r>
            <a:endParaRPr/>
          </a:p>
        </p:txBody>
      </p:sp>
      <p:pic>
        <p:nvPicPr>
          <p:cNvPr id="392" name="Google Shape;3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6400"/>
            <a:ext cx="8839200" cy="241069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4"/>
          <p:cNvSpPr/>
          <p:nvPr/>
        </p:nvSpPr>
        <p:spPr>
          <a:xfrm>
            <a:off x="1723125" y="1762000"/>
            <a:ext cx="2215500" cy="158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DMARCLESS</a:t>
            </a:r>
            <a:endParaRPr/>
          </a:p>
        </p:txBody>
      </p:sp>
      <p:pic>
        <p:nvPicPr>
          <p:cNvPr id="399" name="Google Shape;3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6400"/>
            <a:ext cx="8839200" cy="24106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5"/>
          <p:cNvSpPr/>
          <p:nvPr/>
        </p:nvSpPr>
        <p:spPr>
          <a:xfrm>
            <a:off x="4029275" y="1781400"/>
            <a:ext cx="2215500" cy="158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SEPARATE NOTE</a:t>
            </a:r>
            <a:endParaRPr/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25" y="1188425"/>
            <a:ext cx="6943927" cy="34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DMARC EXTRACTOR LAMBDA</a:t>
            </a:r>
            <a:endParaRPr/>
          </a:p>
        </p:txBody>
      </p:sp>
      <p:pic>
        <p:nvPicPr>
          <p:cNvPr id="406" name="Google Shape;4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768" y="1751313"/>
            <a:ext cx="5264475" cy="1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DMARCLESS</a:t>
            </a:r>
            <a:endParaRPr/>
          </a:p>
        </p:txBody>
      </p:sp>
      <p:pic>
        <p:nvPicPr>
          <p:cNvPr id="412" name="Google Shape;4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6400"/>
            <a:ext cx="8839200" cy="241069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7"/>
          <p:cNvSpPr/>
          <p:nvPr/>
        </p:nvSpPr>
        <p:spPr>
          <a:xfrm>
            <a:off x="6283600" y="1781400"/>
            <a:ext cx="2215500" cy="158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8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LAMBDA</a:t>
            </a:r>
            <a:endParaRPr/>
          </a:p>
        </p:txBody>
      </p:sp>
      <p:pic>
        <p:nvPicPr>
          <p:cNvPr id="419" name="Google Shape;419;p68"/>
          <p:cNvPicPr preferRelativeResize="0"/>
          <p:nvPr/>
        </p:nvPicPr>
        <p:blipFill rotWithShape="1">
          <a:blip r:embed="rId3">
            <a:alphaModFix/>
          </a:blip>
          <a:srcRect b="58267" l="0" r="14008" t="0"/>
          <a:stretch/>
        </p:blipFill>
        <p:spPr>
          <a:xfrm>
            <a:off x="1535698" y="1294175"/>
            <a:ext cx="6072601" cy="317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68"/>
          <p:cNvGrpSpPr/>
          <p:nvPr/>
        </p:nvGrpSpPr>
        <p:grpSpPr>
          <a:xfrm>
            <a:off x="1758575" y="1203275"/>
            <a:ext cx="10461525" cy="3265975"/>
            <a:chOff x="1758575" y="1203275"/>
            <a:chExt cx="10461525" cy="3265975"/>
          </a:xfrm>
        </p:grpSpPr>
        <p:sp>
          <p:nvSpPr>
            <p:cNvPr id="421" name="Google Shape;421;p68"/>
            <p:cNvSpPr/>
            <p:nvPr/>
          </p:nvSpPr>
          <p:spPr>
            <a:xfrm>
              <a:off x="1758575" y="1507350"/>
              <a:ext cx="5751600" cy="1533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8"/>
            <p:cNvSpPr txBox="1"/>
            <p:nvPr/>
          </p:nvSpPr>
          <p:spPr>
            <a:xfrm>
              <a:off x="3966725" y="1203275"/>
              <a:ext cx="73410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Reporter Metadata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3" name="Google Shape;423;p68"/>
            <p:cNvSpPr/>
            <p:nvPr/>
          </p:nvSpPr>
          <p:spPr>
            <a:xfrm>
              <a:off x="1758575" y="3041250"/>
              <a:ext cx="3192900" cy="1428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8"/>
            <p:cNvSpPr txBox="1"/>
            <p:nvPr/>
          </p:nvSpPr>
          <p:spPr>
            <a:xfrm>
              <a:off x="4879100" y="3252625"/>
              <a:ext cx="73410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Policy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LAMBDA</a:t>
            </a:r>
            <a:endParaRPr/>
          </a:p>
        </p:txBody>
      </p:sp>
      <p:pic>
        <p:nvPicPr>
          <p:cNvPr id="430" name="Google Shape;430;p69"/>
          <p:cNvPicPr preferRelativeResize="0"/>
          <p:nvPr/>
        </p:nvPicPr>
        <p:blipFill rotWithShape="1">
          <a:blip r:embed="rId3">
            <a:alphaModFix/>
          </a:blip>
          <a:srcRect b="0" l="0" r="0" t="41731"/>
          <a:stretch/>
        </p:blipFill>
        <p:spPr>
          <a:xfrm>
            <a:off x="1457013" y="959950"/>
            <a:ext cx="6229975" cy="39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LAMBDA</a:t>
            </a:r>
            <a:endParaRPr/>
          </a:p>
        </p:txBody>
      </p:sp>
      <p:pic>
        <p:nvPicPr>
          <p:cNvPr id="436" name="Google Shape;4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227" y="1044075"/>
            <a:ext cx="3911550" cy="387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1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- DMARCLESS</a:t>
            </a:r>
            <a:endParaRPr/>
          </a:p>
        </p:txBody>
      </p:sp>
      <p:pic>
        <p:nvPicPr>
          <p:cNvPr id="442" name="Google Shape;4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50" y="959950"/>
            <a:ext cx="7757500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1"/>
          <p:cNvSpPr txBox="1"/>
          <p:nvPr/>
        </p:nvSpPr>
        <p:spPr>
          <a:xfrm>
            <a:off x="311700" y="476582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CCCC"/>
                </a:solidFill>
              </a:rPr>
              <a:t>Source: </a:t>
            </a:r>
            <a:r>
              <a:rPr i="1" lang="en">
                <a:solidFill>
                  <a:srgbClr val="CCCCCC"/>
                </a:solidFill>
              </a:rPr>
              <a:t>https://github.com/alejandroortuno/dmarcless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49" name="Google Shape;449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Email Intro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DMARC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Serverless Solution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b="1" lang="en" u="sng">
                <a:solidFill>
                  <a:srgbClr val="FFFFFF"/>
                </a:solidFill>
              </a:rPr>
              <a:t>Threat Intel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Conclusions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3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SOURCE_IP</a:t>
            </a:r>
            <a:endParaRPr/>
          </a:p>
        </p:txBody>
      </p:sp>
      <p:pic>
        <p:nvPicPr>
          <p:cNvPr id="455" name="Google Shape;45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13" y="1009950"/>
            <a:ext cx="7733181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4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SPF_DOMAIN &amp; DKIM_DOMAIN</a:t>
            </a:r>
            <a:endParaRPr/>
          </a:p>
        </p:txBody>
      </p:sp>
      <p:pic>
        <p:nvPicPr>
          <p:cNvPr id="461" name="Google Shape;4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975" y="1096525"/>
            <a:ext cx="508635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75" y="632375"/>
            <a:ext cx="8057260" cy="387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00" y="959751"/>
            <a:ext cx="6934250" cy="387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9" name="Google Shape;17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 Intro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DMARC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Serverless Solution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Threat Intel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SPF_RESULT &amp; DKIM_RESULT</a:t>
            </a:r>
            <a:endParaRPr/>
          </a:p>
        </p:txBody>
      </p:sp>
      <p:pic>
        <p:nvPicPr>
          <p:cNvPr id="473" name="Google Shape;4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2350"/>
            <a:ext cx="8839203" cy="28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79" name="Google Shape;479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Email Intro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DMARC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Serverless Solution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Threat Intel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b="1" lang="en" u="sng">
                <a:solidFill>
                  <a:srgbClr val="FFFFFF"/>
                </a:solidFill>
              </a:rPr>
              <a:t>Conclusions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</a:t>
            </a:r>
            <a:r>
              <a:rPr lang="en"/>
              <a:t>POSITIVE</a:t>
            </a:r>
            <a:r>
              <a:rPr lang="en"/>
              <a:t> SIDE</a:t>
            </a:r>
            <a:endParaRPr/>
          </a:p>
        </p:txBody>
      </p:sp>
      <p:sp>
        <p:nvSpPr>
          <p:cNvPr id="485" name="Google Shape;485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Visibility, visibility and visibility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Worth even with “p=none”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Onboard more intelligence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 in depth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cheap solution if you do not have $$$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9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DARK SIDE</a:t>
            </a:r>
            <a:endParaRPr/>
          </a:p>
        </p:txBody>
      </p:sp>
      <p:sp>
        <p:nvSpPr>
          <p:cNvPr id="491" name="Google Shape;491;p79"/>
          <p:cNvSpPr txBox="1"/>
          <p:nvPr>
            <p:ph idx="1" type="body"/>
          </p:nvPr>
        </p:nvSpPr>
        <p:spPr>
          <a:xfrm>
            <a:off x="311700" y="1152475"/>
            <a:ext cx="7053000" cy="30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Non-compliant XML, typos, wrong case, incomplete reports ...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justify </a:t>
            </a:r>
            <a:r>
              <a:rPr lang="en"/>
              <a:t>proprietary</a:t>
            </a:r>
            <a:r>
              <a:rPr lang="en"/>
              <a:t> solutions $$$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Rollout almost impossible if you have a “marketing” team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Mailing Lists behaviour - break SPF &amp; DKIM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Forget about real time response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every MTA supports it - enforce / report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 spoofing only - email permutations?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Attacks: XML parsing, ZIP uncompressed, Polluting results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312" y="595263"/>
            <a:ext cx="6017375" cy="39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0"/>
          <p:cNvSpPr txBox="1"/>
          <p:nvPr/>
        </p:nvSpPr>
        <p:spPr>
          <a:xfrm>
            <a:off x="421125" y="4548225"/>
            <a:ext cx="8096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CCCC"/>
                </a:solidFill>
              </a:rPr>
              <a:t>Source: </a:t>
            </a:r>
            <a:r>
              <a:rPr lang="en">
                <a:solidFill>
                  <a:srgbClr val="B7B7B7"/>
                </a:solidFill>
              </a:rPr>
              <a:t>https://www.securityweek.com/dmarc-adoption-low-fortune-500-ftse-100-companies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1"/>
          <p:cNvSpPr txBox="1"/>
          <p:nvPr>
            <p:ph type="title"/>
          </p:nvPr>
        </p:nvSpPr>
        <p:spPr>
          <a:xfrm>
            <a:off x="311700" y="3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- ARC</a:t>
            </a:r>
            <a:endParaRPr/>
          </a:p>
        </p:txBody>
      </p:sp>
      <p:sp>
        <p:nvSpPr>
          <p:cNvPr id="503" name="Google Shape;503;p81"/>
          <p:cNvSpPr txBox="1"/>
          <p:nvPr>
            <p:ph idx="1" type="body"/>
          </p:nvPr>
        </p:nvSpPr>
        <p:spPr>
          <a:xfrm>
            <a:off x="311700" y="1152475"/>
            <a:ext cx="7053000" cy="30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Authenticated Received Chain Protocol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problem with Mailing Lists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Intermediaries forward encrypted DMARC status to next hop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is rolling this out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DBB9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2"/>
          <p:cNvSpPr txBox="1"/>
          <p:nvPr/>
        </p:nvSpPr>
        <p:spPr>
          <a:xfrm>
            <a:off x="3639425" y="4259825"/>
            <a:ext cx="1790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09" name="Google Shape;50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82"/>
          <p:cNvSpPr txBox="1"/>
          <p:nvPr>
            <p:ph idx="1" type="body"/>
          </p:nvPr>
        </p:nvSpPr>
        <p:spPr>
          <a:xfrm>
            <a:off x="377850" y="3770225"/>
            <a:ext cx="43500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D966"/>
                </a:solidFill>
              </a:rPr>
              <a:t>@aomanzanera</a:t>
            </a:r>
            <a:endParaRPr b="1" sz="1600">
              <a:solidFill>
                <a:srgbClr val="FFD9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D966"/>
                </a:solidFill>
                <a:uFill>
                  <a:noFill/>
                </a:uFill>
                <a:hlinkClick r:id="rId4"/>
              </a:rPr>
              <a:t>alejandro.omanzanera@gmail.com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85" name="Google Shape;18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u="sng">
                <a:solidFill>
                  <a:srgbClr val="FFFFFF"/>
                </a:solidFill>
              </a:rPr>
              <a:t>Email Intro</a:t>
            </a:r>
            <a:endParaRPr b="1" u="sng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DMARC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Serverless Solution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Threat Intel</a:t>
            </a:r>
            <a:endParaRPr>
              <a:solidFill>
                <a:srgbClr val="999999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Conclusions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STATISTICS</a:t>
            </a:r>
            <a:endParaRPr/>
          </a:p>
        </p:txBody>
      </p:sp>
      <p:sp>
        <p:nvSpPr>
          <p:cNvPr id="191" name="Google Shape;191;p42"/>
          <p:cNvSpPr txBox="1"/>
          <p:nvPr>
            <p:ph idx="1" type="body"/>
          </p:nvPr>
        </p:nvSpPr>
        <p:spPr>
          <a:xfrm>
            <a:off x="311700" y="1152475"/>
            <a:ext cx="8520600" cy="25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in 1971 Ray Tomlinson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billion accounts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300 billion emails / day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50% email Spam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2% malware = 6 billion emails / day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Tuesday day when more emails are opened</a:t>
            </a:r>
            <a:endParaRPr/>
          </a:p>
        </p:txBody>
      </p:sp>
      <p:sp>
        <p:nvSpPr>
          <p:cNvPr id="192" name="Google Shape;192;p42"/>
          <p:cNvSpPr txBox="1"/>
          <p:nvPr/>
        </p:nvSpPr>
        <p:spPr>
          <a:xfrm>
            <a:off x="340675" y="4715100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CCCC"/>
                </a:solidFill>
              </a:rPr>
              <a:t>Source: https://www.lifewire.com/how-many-emails-are-sent-every-day-1171210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863" y="497200"/>
            <a:ext cx="4656274" cy="425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43"/>
          <p:cNvGrpSpPr/>
          <p:nvPr/>
        </p:nvGrpSpPr>
        <p:grpSpPr>
          <a:xfrm>
            <a:off x="253650" y="3060025"/>
            <a:ext cx="7337400" cy="1303750"/>
            <a:chOff x="253650" y="3324450"/>
            <a:chExt cx="7337400" cy="1303750"/>
          </a:xfrm>
        </p:grpSpPr>
        <p:sp>
          <p:nvSpPr>
            <p:cNvPr id="199" name="Google Shape;199;p43"/>
            <p:cNvSpPr/>
            <p:nvPr/>
          </p:nvSpPr>
          <p:spPr>
            <a:xfrm>
              <a:off x="2476300" y="3590800"/>
              <a:ext cx="1577100" cy="10374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3"/>
            <p:cNvSpPr/>
            <p:nvPr/>
          </p:nvSpPr>
          <p:spPr>
            <a:xfrm>
              <a:off x="5049575" y="3590800"/>
              <a:ext cx="1577100" cy="10374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3"/>
            <p:cNvSpPr txBox="1"/>
            <p:nvPr/>
          </p:nvSpPr>
          <p:spPr>
            <a:xfrm>
              <a:off x="253650" y="3324450"/>
              <a:ext cx="73374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Mail User Agent (MUA)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202" name="Google Shape;202;p43"/>
          <p:cNvGrpSpPr/>
          <p:nvPr/>
        </p:nvGrpSpPr>
        <p:grpSpPr>
          <a:xfrm>
            <a:off x="0" y="1157150"/>
            <a:ext cx="6694175" cy="1240800"/>
            <a:chOff x="0" y="1421575"/>
            <a:chExt cx="6694175" cy="1240800"/>
          </a:xfrm>
        </p:grpSpPr>
        <p:sp>
          <p:nvSpPr>
            <p:cNvPr id="203" name="Google Shape;203;p43"/>
            <p:cNvSpPr txBox="1"/>
            <p:nvPr/>
          </p:nvSpPr>
          <p:spPr>
            <a:xfrm>
              <a:off x="0" y="1421575"/>
              <a:ext cx="50478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FE2F3"/>
                  </a:solidFill>
                </a:rPr>
                <a:t>Mail Transfer Agent (MTA)</a:t>
              </a:r>
              <a:endParaRPr>
                <a:solidFill>
                  <a:srgbClr val="CFE2F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3"/>
            <p:cNvSpPr/>
            <p:nvPr/>
          </p:nvSpPr>
          <p:spPr>
            <a:xfrm>
              <a:off x="2476300" y="1421575"/>
              <a:ext cx="1577100" cy="1240800"/>
            </a:xfrm>
            <a:prstGeom prst="ellipse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3"/>
            <p:cNvSpPr/>
            <p:nvPr/>
          </p:nvSpPr>
          <p:spPr>
            <a:xfrm>
              <a:off x="5117075" y="1421575"/>
              <a:ext cx="1577100" cy="1240800"/>
            </a:xfrm>
            <a:prstGeom prst="ellipse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43"/>
          <p:cNvGrpSpPr/>
          <p:nvPr/>
        </p:nvGrpSpPr>
        <p:grpSpPr>
          <a:xfrm>
            <a:off x="2680275" y="180600"/>
            <a:ext cx="6921225" cy="2816150"/>
            <a:chOff x="2680275" y="445025"/>
            <a:chExt cx="6921225" cy="2816150"/>
          </a:xfrm>
        </p:grpSpPr>
        <p:sp>
          <p:nvSpPr>
            <p:cNvPr id="207" name="Google Shape;207;p43"/>
            <p:cNvSpPr/>
            <p:nvPr/>
          </p:nvSpPr>
          <p:spPr>
            <a:xfrm>
              <a:off x="2680275" y="2728375"/>
              <a:ext cx="588600" cy="532800"/>
            </a:xfrm>
            <a:prstGeom prst="ellipse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3"/>
            <p:cNvSpPr/>
            <p:nvPr/>
          </p:nvSpPr>
          <p:spPr>
            <a:xfrm>
              <a:off x="4384700" y="1162025"/>
              <a:ext cx="588600" cy="532800"/>
            </a:xfrm>
            <a:prstGeom prst="ellipse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3"/>
            <p:cNvSpPr txBox="1"/>
            <p:nvPr/>
          </p:nvSpPr>
          <p:spPr>
            <a:xfrm>
              <a:off x="4553700" y="445025"/>
              <a:ext cx="50478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AA84F"/>
                  </a:solidFill>
                </a:rPr>
                <a:t>Simple Mail Transfer Protocol (SMTP)</a:t>
              </a:r>
              <a:endParaRPr>
                <a:solidFill>
                  <a:srgbClr val="6AA84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43"/>
          <p:cNvGrpSpPr/>
          <p:nvPr/>
        </p:nvGrpSpPr>
        <p:grpSpPr>
          <a:xfrm>
            <a:off x="5948025" y="2473125"/>
            <a:ext cx="3987200" cy="1263475"/>
            <a:chOff x="5948025" y="2623400"/>
            <a:chExt cx="3987200" cy="1263475"/>
          </a:xfrm>
        </p:grpSpPr>
        <p:sp>
          <p:nvSpPr>
            <p:cNvPr id="211" name="Google Shape;211;p43"/>
            <p:cNvSpPr/>
            <p:nvPr/>
          </p:nvSpPr>
          <p:spPr>
            <a:xfrm>
              <a:off x="5948025" y="2623400"/>
              <a:ext cx="588600" cy="532800"/>
            </a:xfrm>
            <a:prstGeom prst="ellipse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3"/>
            <p:cNvSpPr txBox="1"/>
            <p:nvPr/>
          </p:nvSpPr>
          <p:spPr>
            <a:xfrm>
              <a:off x="6900125" y="3084975"/>
              <a:ext cx="3035100" cy="8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9900"/>
                  </a:solidFill>
                </a:rPr>
                <a:t>Internet Message Access </a:t>
              </a:r>
              <a:endParaRPr>
                <a:solidFill>
                  <a:srgbClr val="FF9900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9900"/>
                  </a:solidFill>
                </a:rPr>
                <a:t>Protocol (IMAP) /</a:t>
              </a:r>
              <a:endParaRPr>
                <a:solidFill>
                  <a:srgbClr val="FF9900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9900"/>
                  </a:solidFill>
                </a:rPr>
                <a:t>Pop Office Protocol (POP)</a:t>
              </a:r>
              <a:endParaRPr>
                <a:solidFill>
                  <a:srgbClr val="FF99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43"/>
          <p:cNvGrpSpPr/>
          <p:nvPr/>
        </p:nvGrpSpPr>
        <p:grpSpPr>
          <a:xfrm>
            <a:off x="2680275" y="1173163"/>
            <a:ext cx="3787075" cy="1208750"/>
            <a:chOff x="2680275" y="1173163"/>
            <a:chExt cx="3787075" cy="1208750"/>
          </a:xfrm>
        </p:grpSpPr>
        <p:pic>
          <p:nvPicPr>
            <p:cNvPr id="214" name="Google Shape;214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80275" y="1173163"/>
              <a:ext cx="1176725" cy="117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0625" y="1205188"/>
              <a:ext cx="1176725" cy="1176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SMTP - THE ENVELOPE</a:t>
            </a:r>
            <a:endParaRPr/>
          </a:p>
        </p:txBody>
      </p:sp>
      <p:pic>
        <p:nvPicPr>
          <p:cNvPr id="221" name="Google Shape;221;p44"/>
          <p:cNvPicPr preferRelativeResize="0"/>
          <p:nvPr/>
        </p:nvPicPr>
        <p:blipFill rotWithShape="1">
          <a:blip r:embed="rId3">
            <a:alphaModFix/>
          </a:blip>
          <a:srcRect b="15239" l="7127" r="6895" t="19242"/>
          <a:stretch/>
        </p:blipFill>
        <p:spPr>
          <a:xfrm>
            <a:off x="143834" y="1108425"/>
            <a:ext cx="5142166" cy="39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4"/>
          <p:cNvSpPr txBox="1"/>
          <p:nvPr/>
        </p:nvSpPr>
        <p:spPr>
          <a:xfrm>
            <a:off x="1049475" y="1316050"/>
            <a:ext cx="3495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HELO mta.example.com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ENVELOPE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bob@example.com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RCPT TO </a:t>
            </a:r>
            <a:r>
              <a:rPr lang="en" u="sng">
                <a:solidFill>
                  <a:schemeClr val="hlink"/>
                </a:solidFill>
                <a:hlinkClick r:id="rId5"/>
              </a:rPr>
              <a:t>alice@wonderland.com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    SMTP Envelope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5117550" y="1412200"/>
            <a:ext cx="3495300" cy="3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Envelope From</a:t>
            </a:r>
            <a:endParaRPr b="1" u="sng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RFC5321.MailFrom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Mail From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SMTP From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SMTP Mailfrom (gmail)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Path Address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Bounce address</a:t>
            </a:r>
            <a:br>
              <a:rPr lang="en"/>
            </a:br>
            <a:endParaRPr/>
          </a:p>
        </p:txBody>
      </p:sp>
      <p:sp>
        <p:nvSpPr>
          <p:cNvPr id="224" name="Google Shape;224;p44"/>
          <p:cNvSpPr/>
          <p:nvPr/>
        </p:nvSpPr>
        <p:spPr>
          <a:xfrm>
            <a:off x="1124013" y="1641700"/>
            <a:ext cx="3181800" cy="20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LETTER</a:t>
            </a:r>
            <a:endParaRPr/>
          </a:p>
        </p:txBody>
      </p:sp>
      <p:sp>
        <p:nvSpPr>
          <p:cNvPr id="230" name="Google Shape;230;p45"/>
          <p:cNvSpPr txBox="1"/>
          <p:nvPr>
            <p:ph idx="1" type="body"/>
          </p:nvPr>
        </p:nvSpPr>
        <p:spPr>
          <a:xfrm>
            <a:off x="5117550" y="1412200"/>
            <a:ext cx="2821500" cy="3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FROM</a:t>
            </a:r>
            <a:endParaRPr b="1" u="sng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RFC5322.From</a:t>
            </a:r>
            <a:endParaRPr b="1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Header From</a:t>
            </a:r>
            <a:endParaRPr b="1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Display From</a:t>
            </a:r>
            <a:br>
              <a:rPr b="1" lang="en" u="sng"/>
            </a:br>
            <a:endParaRPr/>
          </a:p>
        </p:txBody>
      </p:sp>
      <p:pic>
        <p:nvPicPr>
          <p:cNvPr id="231" name="Google Shape;231;p45"/>
          <p:cNvPicPr preferRelativeResize="0"/>
          <p:nvPr/>
        </p:nvPicPr>
        <p:blipFill rotWithShape="1">
          <a:blip r:embed="rId3">
            <a:alphaModFix/>
          </a:blip>
          <a:srcRect b="22257" l="34861" r="0" t="0"/>
          <a:stretch/>
        </p:blipFill>
        <p:spPr>
          <a:xfrm>
            <a:off x="311700" y="1217850"/>
            <a:ext cx="4705577" cy="35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5"/>
          <p:cNvSpPr/>
          <p:nvPr/>
        </p:nvSpPr>
        <p:spPr>
          <a:xfrm>
            <a:off x="699625" y="2293200"/>
            <a:ext cx="1982100" cy="16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ypefor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